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6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7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8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78" r:id="rId3"/>
    <p:sldId id="358" r:id="rId4"/>
    <p:sldId id="359" r:id="rId5"/>
    <p:sldId id="324" r:id="rId6"/>
    <p:sldId id="325" r:id="rId7"/>
    <p:sldId id="327" r:id="rId8"/>
    <p:sldId id="360" r:id="rId9"/>
    <p:sldId id="361" r:id="rId10"/>
    <p:sldId id="362" r:id="rId11"/>
    <p:sldId id="326" r:id="rId12"/>
    <p:sldId id="329" r:id="rId13"/>
    <p:sldId id="333" r:id="rId14"/>
    <p:sldId id="335" r:id="rId15"/>
    <p:sldId id="337" r:id="rId16"/>
    <p:sldId id="339" r:id="rId17"/>
    <p:sldId id="340" r:id="rId18"/>
    <p:sldId id="336" r:id="rId19"/>
    <p:sldId id="328" r:id="rId20"/>
    <p:sldId id="287" r:id="rId21"/>
    <p:sldId id="288" r:id="rId22"/>
    <p:sldId id="289" r:id="rId23"/>
    <p:sldId id="290" r:id="rId24"/>
    <p:sldId id="291" r:id="rId25"/>
    <p:sldId id="292" r:id="rId26"/>
    <p:sldId id="298" r:id="rId27"/>
    <p:sldId id="270" r:id="rId28"/>
    <p:sldId id="352" r:id="rId29"/>
    <p:sldId id="258" r:id="rId30"/>
    <p:sldId id="300" r:id="rId31"/>
    <p:sldId id="257" r:id="rId32"/>
    <p:sldId id="301" r:id="rId33"/>
    <p:sldId id="264" r:id="rId34"/>
    <p:sldId id="282" r:id="rId35"/>
    <p:sldId id="265" r:id="rId36"/>
    <p:sldId id="266" r:id="rId37"/>
    <p:sldId id="304" r:id="rId38"/>
    <p:sldId id="331" r:id="rId39"/>
    <p:sldId id="332" r:id="rId40"/>
    <p:sldId id="338" r:id="rId41"/>
    <p:sldId id="354" r:id="rId42"/>
    <p:sldId id="267" r:id="rId43"/>
    <p:sldId id="272" r:id="rId44"/>
    <p:sldId id="273" r:id="rId45"/>
    <p:sldId id="274" r:id="rId46"/>
    <p:sldId id="280" r:id="rId47"/>
    <p:sldId id="350" r:id="rId48"/>
    <p:sldId id="351" r:id="rId49"/>
    <p:sldId id="275" r:id="rId50"/>
    <p:sldId id="277" r:id="rId51"/>
    <p:sldId id="356" r:id="rId52"/>
    <p:sldId id="344" r:id="rId53"/>
    <p:sldId id="345" r:id="rId54"/>
    <p:sldId id="346" r:id="rId55"/>
    <p:sldId id="347" r:id="rId56"/>
    <p:sldId id="271" r:id="rId57"/>
    <p:sldId id="315" r:id="rId58"/>
    <p:sldId id="342" r:id="rId59"/>
    <p:sldId id="341" r:id="rId60"/>
    <p:sldId id="316" r:id="rId61"/>
    <p:sldId id="317" r:id="rId62"/>
    <p:sldId id="318" r:id="rId63"/>
    <p:sldId id="348" r:id="rId64"/>
    <p:sldId id="349" r:id="rId65"/>
    <p:sldId id="353" r:id="rId66"/>
    <p:sldId id="355" r:id="rId67"/>
    <p:sldId id="357" r:id="rId68"/>
    <p:sldId id="319" r:id="rId69"/>
    <p:sldId id="28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66" d="100"/>
          <a:sy n="66" d="100"/>
        </p:scale>
        <p:origin x="15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0.11844940284787245</c:v>
                </c:pt>
                <c:pt idx="1">
                  <c:v>30.274359337700702</c:v>
                </c:pt>
                <c:pt idx="2">
                  <c:v>12.41357008680234</c:v>
                </c:pt>
                <c:pt idx="3">
                  <c:v>9.4367113213648572</c:v>
                </c:pt>
                <c:pt idx="4">
                  <c:v>8.0022381850354076</c:v>
                </c:pt>
                <c:pt idx="5">
                  <c:v>6.4791096674333177</c:v>
                </c:pt>
                <c:pt idx="6">
                  <c:v>5.5249742935728481</c:v>
                </c:pt>
                <c:pt idx="7">
                  <c:v>4.8996631822195091</c:v>
                </c:pt>
                <c:pt idx="8">
                  <c:v>4.0923178658760353</c:v>
                </c:pt>
                <c:pt idx="9">
                  <c:v>3.6530377185046308</c:v>
                </c:pt>
                <c:pt idx="10">
                  <c:v>3.0687842222488673</c:v>
                </c:pt>
                <c:pt idx="11">
                  <c:v>2.5332185173477506</c:v>
                </c:pt>
                <c:pt idx="12">
                  <c:v>1.9729455750427833</c:v>
                </c:pt>
                <c:pt idx="13">
                  <c:v>1.6263175679358193</c:v>
                </c:pt>
                <c:pt idx="14">
                  <c:v>1.3443643881506995</c:v>
                </c:pt>
                <c:pt idx="15">
                  <c:v>1.2302750860211538</c:v>
                </c:pt>
                <c:pt idx="16">
                  <c:v>1.3178404421142127</c:v>
                </c:pt>
                <c:pt idx="17">
                  <c:v>2.0118231397811956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 of Vertices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Percentage</a:t>
                </a:r>
                <a:r>
                  <a:rPr lang="en-US" baseline="0" dirty="0"/>
                  <a:t> of Warnings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SVR/TOR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Average</a:t>
                </a:r>
                <a:r>
                  <a:rPr lang="en-US" baseline="0" dirty="0"/>
                  <a:t> Size Reduction [%]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 of Total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4,748 UGC </a:t>
          </a:r>
        </a:p>
        <a:p>
          <a:r>
            <a:rPr lang="en-US" dirty="0"/>
            <a:t>Blizzard Watches **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78.2%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12.6%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Wind Chill Warning</a:t>
          </a:r>
        </a:p>
        <a:p>
          <a:r>
            <a:rPr lang="en-US" dirty="0"/>
            <a:t>10.0%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/>
            <a:t>Wind Chill Advisory</a:t>
          </a:r>
        </a:p>
        <a:p>
          <a:r>
            <a:rPr lang="en-US" dirty="0"/>
            <a:t>5.1%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2.4%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4" presStyleCnt="5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96,559UGC </a:t>
          </a:r>
        </a:p>
        <a:p>
          <a:r>
            <a:rPr lang="en-US" dirty="0"/>
            <a:t>Winter Storm Watches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63.8%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Weather </a:t>
          </a:r>
          <a:r>
            <a:rPr lang="en-US" dirty="0" err="1"/>
            <a:t>Advsiory</a:t>
          </a:r>
          <a:endParaRPr lang="en-US" dirty="0"/>
        </a:p>
        <a:p>
          <a:r>
            <a:rPr lang="en-US" dirty="0"/>
            <a:t>35.4%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5.9% (</a:t>
          </a:r>
          <a:r>
            <a:rPr lang="en-US" dirty="0">
              <a:solidFill>
                <a:srgbClr val="FFFF00"/>
              </a:solidFill>
            </a:rPr>
            <a:t>5,671</a:t>
          </a:r>
          <a:r>
            <a:rPr lang="en-US" dirty="0"/>
            <a:t>!!)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/>
            <a:t>Snow Advisory</a:t>
          </a:r>
        </a:p>
        <a:p>
          <a:r>
            <a:rPr lang="en-US" dirty="0"/>
            <a:t>4.0%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3.3%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4" presStyleCnt="5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74,501 UGC </a:t>
          </a:r>
        </a:p>
        <a:p>
          <a:r>
            <a:rPr lang="en-US" dirty="0"/>
            <a:t>Tornado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Tornado Watch</a:t>
          </a:r>
        </a:p>
        <a:p>
          <a:r>
            <a:rPr lang="en-US" dirty="0"/>
            <a:t>67.5%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15.7%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1" presStyleCnt="3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1" presStyleCnt="2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2" presStyleCnt="3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604,204 UGC</a:t>
          </a:r>
        </a:p>
        <a:p>
          <a:r>
            <a:rPr lang="en-US" dirty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36.3%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21.5%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42.2%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3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2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2" presStyleCnt="3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4,748 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Watches **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78.2%</a:t>
          </a:r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12.6%</a:t>
          </a:r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10.0%</a:t>
          </a:r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5.1%</a:t>
          </a:r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2.4%</a:t>
          </a:r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96,559UGC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Watches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63.8%</a:t>
          </a:r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Weather </a:t>
          </a:r>
          <a:r>
            <a:rPr lang="en-US" sz="1500" kern="1200" dirty="0" err="1"/>
            <a:t>Advsiory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35.4%</a:t>
          </a:r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5.9% (</a:t>
          </a:r>
          <a:r>
            <a:rPr lang="en-US" sz="1500" kern="1200" dirty="0">
              <a:solidFill>
                <a:srgbClr val="FFFF00"/>
              </a:solidFill>
            </a:rPr>
            <a:t>5,671</a:t>
          </a:r>
          <a:r>
            <a:rPr lang="en-US" sz="1500" kern="1200" dirty="0"/>
            <a:t>!!)</a:t>
          </a:r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sngStrike" kern="1200" dirty="0"/>
            <a:t>Snow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4.0%</a:t>
          </a:r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3.3%</a:t>
          </a:r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74,501 UGC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Warnings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67.5%</a:t>
          </a:r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SVR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15.7%</a:t>
          </a:r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604,204 UGC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36.3%</a:t>
          </a:r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Tornado Watch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21.5%</a:t>
          </a:r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42.2%</a:t>
          </a:r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guy</a:t>
            </a:r>
            <a:r>
              <a:rPr lang="en-US" baseline="0" dirty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fifty minutes of your life will consist</a:t>
            </a:r>
            <a:r>
              <a:rPr lang="en-US" baseline="0" dirty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6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7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14.xml"/><Relationship Id="rId7" Type="http://schemas.openxmlformats.org/officeDocument/2006/relationships/image" Target="../media/image17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3.png"/><Relationship Id="rId5" Type="http://schemas.openxmlformats.org/officeDocument/2006/relationships/tags" Target="../tags/tag143.xml"/><Relationship Id="rId10" Type="http://schemas.openxmlformats.org/officeDocument/2006/relationships/image" Target="../media/image22.png"/><Relationship Id="rId4" Type="http://schemas.openxmlformats.org/officeDocument/2006/relationships/tags" Target="../tags/tag142.xml"/><Relationship Id="rId9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7.jp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7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40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6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  <a:latin typeface="Palace Script MT" panose="030303020206070C0B05" pitchFamily="66" charset="0"/>
              </a:rPr>
              <a:t>The Weather Bureau &amp; The IEM:</a:t>
            </a:r>
            <a:br>
              <a:rPr lang="en-US" sz="6600" dirty="0">
                <a:solidFill>
                  <a:srgbClr val="FFFF00"/>
                </a:solidFill>
                <a:latin typeface="Palace Script MT" panose="030303020206070C0B05" pitchFamily="66" charset="0"/>
              </a:rPr>
            </a:br>
            <a:r>
              <a:rPr lang="en-US" sz="6600" dirty="0">
                <a:solidFill>
                  <a:srgbClr val="FFFF00"/>
                </a:solidFill>
                <a:latin typeface="Palace Script MT" panose="030303020206070C0B05" pitchFamily="66" charset="0"/>
              </a:rPr>
              <a:t>The Best of Friends!!!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31931C-18A0-4DF8-A9BD-3A9AEB54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Network Plans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84066-CC76-46B3-B292-FA3E57FE8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Minute interval data updating every 5 minutes</a:t>
            </a:r>
          </a:p>
          <a:p>
            <a:r>
              <a:rPr lang="en-US" dirty="0"/>
              <a:t>Improved data flow into your AWIPS</a:t>
            </a:r>
          </a:p>
          <a:p>
            <a:r>
              <a:rPr lang="en-US" dirty="0"/>
              <a:t>½ FTE to do station maintenance</a:t>
            </a:r>
          </a:p>
          <a:p>
            <a:r>
              <a:rPr lang="en-US" dirty="0"/>
              <a:t>3 inversion stations</a:t>
            </a:r>
          </a:p>
          <a:p>
            <a:r>
              <a:rPr lang="en-US" dirty="0"/>
              <a:t>Enhanced soil moisture / temperature probe</a:t>
            </a:r>
          </a:p>
        </p:txBody>
      </p:sp>
    </p:spTree>
    <p:extLst>
      <p:ext uri="{BB962C8B-B14F-4D97-AF65-F5344CB8AC3E}">
        <p14:creationId xmlns:p14="http://schemas.microsoft.com/office/powerpoint/2010/main" val="12330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Watches &amp; Warnings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1571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2803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29 Mar 2018 NWS Conversion of Watches into Warnings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925233"/>
            <a:ext cx="584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Blizzard Watch discontinued for 2017-2018 winter season</a:t>
            </a:r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“Storm based” Warnings ranting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See something you don’t like?  </a:t>
            </a:r>
            <a:br>
              <a:rPr lang="en-US" dirty="0"/>
            </a:br>
            <a:r>
              <a:rPr lang="en-US" dirty="0"/>
              <a:t>Yell at me!</a:t>
            </a:r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AP Images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Garden Variety Tornado</a:t>
            </a:r>
          </a:p>
          <a:p>
            <a:r>
              <a:rPr lang="en-US" sz="2800" dirty="0"/>
              <a:t>We had better warn.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I draw my fancy pants polygon out for 30 minutes.</a:t>
            </a:r>
          </a:p>
          <a:p>
            <a:r>
              <a:rPr lang="en-US" sz="2800" dirty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Gasp, I’m warning for 5 counties! </a:t>
            </a:r>
            <a:r>
              <a:rPr lang="en-US" sz="2800" dirty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here</a:t>
            </a:r>
            <a:endParaRPr lang="en-US" sz="2800" dirty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/>
              <a:t>WarnGen</a:t>
            </a:r>
            <a:r>
              <a:rPr lang="en-US" sz="2800" dirty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stays asleep</a:t>
            </a:r>
            <a:endParaRPr lang="en-US" sz="2800" dirty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Darn it </a:t>
            </a:r>
            <a:r>
              <a:rPr lang="en-US" dirty="0" err="1"/>
              <a:t>daryl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I came here for stats (or free food), </a:t>
            </a:r>
            <a:br>
              <a:rPr lang="en-US" dirty="0"/>
            </a:br>
            <a:r>
              <a:rPr lang="en-US" dirty="0"/>
              <a:t>not altruistic hyperbole.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969024" y="209382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1 Oct 2007, warnings changed</a:t>
            </a:r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“Storm-Based Warnings show the specific meteorological or hydrological threat area and </a:t>
            </a:r>
            <a:r>
              <a:rPr lang="en-US" dirty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/>
              <a:t>.”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latin typeface="Palace Script MT" panose="030303020206070C0B05" pitchFamily="66" charset="0"/>
              </a:rPr>
              <a:t>Precious Memories…</a:t>
            </a:r>
            <a:endParaRPr lang="en-US" sz="80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But what actually changed?</a:t>
            </a:r>
            <a:br>
              <a:rPr lang="en-US" dirty="0"/>
            </a:br>
            <a:r>
              <a:rPr lang="en-US" dirty="0"/>
              <a:t>NWS: Ignore the red, use the yellow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SMALL</a:t>
            </a: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aren’t the polygons you’re looking for</a:t>
            </a:r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(Maryland == 26,000 sq km)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you and your </a:t>
            </a:r>
            <a:br>
              <a:rPr lang="en-US" dirty="0"/>
            </a:br>
            <a:r>
              <a:rPr lang="en-US" dirty="0"/>
              <a:t>1% type academic friends always</a:t>
            </a:r>
            <a:br>
              <a:rPr lang="en-US" dirty="0"/>
            </a:br>
            <a:r>
              <a:rPr lang="en-US" dirty="0"/>
              <a:t>focused on the outliers….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another altruism: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If less than 50% of warnings are “storm based”, can the program still keep its name?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/>
              <a:t>Quiz Question #1</a:t>
            </a:r>
            <a:br>
              <a:rPr lang="en-US" dirty="0"/>
            </a:br>
            <a:r>
              <a:rPr lang="en-US" dirty="0"/>
              <a:t>How do you cancel a portion of the warning?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/>
              <a:t>IAC181-182341-</a:t>
            </a:r>
          </a:p>
          <a:p>
            <a:r>
              <a:rPr lang="en-US" dirty="0"/>
              <a:t>/O.CAN.KDMX.SV.W.0171.000000T0000Z-100618T2345Z/</a:t>
            </a:r>
          </a:p>
          <a:p>
            <a:endParaRPr lang="en-US" dirty="0"/>
          </a:p>
          <a:p>
            <a:r>
              <a:rPr lang="en-US" dirty="0"/>
              <a:t>...THE SEVERE THUNDERSTORM WARNING FOR SOUTHEASTERN WARREN COUNTY IS</a:t>
            </a:r>
          </a:p>
          <a:p>
            <a:r>
              <a:rPr lang="en-US" dirty="0"/>
              <a:t>CANCELLED...</a:t>
            </a:r>
          </a:p>
          <a:p>
            <a:endParaRPr lang="en-US" sz="2800" dirty="0"/>
          </a:p>
          <a:p>
            <a:r>
              <a:rPr lang="en-US" sz="1600" dirty="0"/>
              <a:t>IAC007-117-125-135-182345-</a:t>
            </a:r>
          </a:p>
          <a:p>
            <a:r>
              <a:rPr lang="en-US" sz="1600" dirty="0"/>
              <a:t>/O.CON.KDMX.SV.W.0171.000000T0000Z-100618T2345Z/</a:t>
            </a:r>
          </a:p>
          <a:p>
            <a:endParaRPr lang="en-US" sz="1600" dirty="0"/>
          </a:p>
          <a:p>
            <a:r>
              <a:rPr lang="en-US" sz="1600" dirty="0"/>
              <a:t>...A SEVERE THUNDERSTORM WARNING REMAINS IN EFFECT FOR SOUTHWESTERN</a:t>
            </a:r>
          </a:p>
          <a:p>
            <a:r>
              <a:rPr lang="en-US" sz="1600" dirty="0"/>
              <a:t>MARION...MONROE...EASTERN LUCAS AND NORTHWESTERN APPANOOSE COUNTIES</a:t>
            </a:r>
          </a:p>
          <a:p>
            <a:r>
              <a:rPr lang="en-US" sz="1600" dirty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/>
              <a:t>Quiz Question #2</a:t>
            </a:r>
            <a:br>
              <a:rPr lang="en-US" dirty="0"/>
            </a:br>
            <a:r>
              <a:rPr lang="en-US" dirty="0"/>
              <a:t>What’s wrong with this picture?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Bah, that is Fort Worth,</a:t>
            </a:r>
            <a:br>
              <a:rPr lang="en-US" dirty="0"/>
            </a:br>
            <a:r>
              <a:rPr lang="en-US" sz="4000" dirty="0"/>
              <a:t>we are </a:t>
            </a:r>
            <a:r>
              <a:rPr lang="en-US" sz="4000" dirty="0" err="1"/>
              <a:t>fricken</a:t>
            </a:r>
            <a:r>
              <a:rPr lang="en-US" sz="4000" dirty="0"/>
              <a:t> Pueblo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latin typeface="Palace Script MT" panose="030303020206070C0B05" pitchFamily="66" charset="0"/>
              </a:rPr>
              <a:t>Time for Airing of Grievances</a:t>
            </a:r>
            <a:endParaRPr lang="en-US" sz="8000" dirty="0"/>
          </a:p>
        </p:txBody>
      </p:sp>
      <p:pic>
        <p:nvPicPr>
          <p:cNvPr id="7" name="Content Placeholder 6" descr="A person standing in a room&#10;&#10;Description automatically generated">
            <a:extLst>
              <a:ext uri="{FF2B5EF4-FFF2-40B4-BE49-F238E27FC236}">
                <a16:creationId xmlns:a16="http://schemas.microsoft.com/office/drawing/2014/main" id="{A58E9846-8636-401D-8FD9-125BC0751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8"/>
            <a:ext cx="4038600" cy="232692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B5AA0-1CDA-475F-8FDE-D073393DB9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I’ve been keeping track of which of you have been voting “bad” on my IEM Daily Feature.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21E23-B5A2-4108-AEB1-13207B65ECC8}"/>
              </a:ext>
            </a:extLst>
          </p:cNvPr>
          <p:cNvSpPr txBox="1"/>
          <p:nvPr/>
        </p:nvSpPr>
        <p:spPr>
          <a:xfrm>
            <a:off x="457200" y="5026645"/>
            <a:ext cx="247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https://festivusweb.com</a:t>
            </a:r>
          </a:p>
        </p:txBody>
      </p:sp>
    </p:spTree>
    <p:extLst>
      <p:ext uri="{BB962C8B-B14F-4D97-AF65-F5344CB8AC3E}">
        <p14:creationId xmlns:p14="http://schemas.microsoft.com/office/powerpoint/2010/main" val="2765241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 Oct 2007 – 15 Mar 2019:</a:t>
            </a:r>
            <a:br>
              <a:rPr lang="en-US" dirty="0"/>
            </a:br>
            <a:r>
              <a:rPr lang="en-US" dirty="0"/>
              <a:t>Number of Polygon Vertices (SVR+TOR)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646779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60.2%</a:t>
            </a: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9.5%</a:t>
            </a: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Lets get quantitative</a:t>
            </a:r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Perimeter Influence</a:t>
            </a:r>
          </a:p>
          <a:p>
            <a:pPr lvl="1"/>
            <a:r>
              <a:rPr lang="en-US" dirty="0"/>
              <a:t>How much of the polygon perimeter coincides with a political boundary</a:t>
            </a:r>
          </a:p>
          <a:p>
            <a:r>
              <a:rPr lang="en-US" dirty="0"/>
              <a:t>Size Reduction</a:t>
            </a:r>
          </a:p>
          <a:p>
            <a:pPr lvl="1"/>
            <a:r>
              <a:rPr lang="en-US" dirty="0"/>
              <a:t>How much smaller was the warning than the counties it was issued against.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~ 2 % of all warnings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Nationwide Average: 65%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Storm Based Warning size reduction by number of counties in warning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Storm Based Warning # of Counties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0.7% of total</a:t>
            </a: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what about this?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Perimeter ratio is small</a:t>
            </a:r>
          </a:p>
          <a:p>
            <a:r>
              <a:rPr lang="en-US" dirty="0"/>
              <a:t>So lets compute another metric for the number of polygon vertices within 2km of a political border</a:t>
            </a:r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County</a:t>
            </a:r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Warning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1978-1997 Grew up on Dairy Farm in NE Iowa frustrated by Roger’s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2002-2019 Presented IEM stuff at ~20 NWS Offices except the local DMX!</a:t>
            </a:r>
          </a:p>
          <a:p>
            <a:r>
              <a:rPr lang="en-US" dirty="0"/>
              <a:t>20 Feb 2020: here I am!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77%</a:t>
            </a: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57%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Thought Experiment</a:t>
            </a:r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and increase to 30 km to the right </a:t>
            </a:r>
          </a:p>
          <a:p>
            <a:r>
              <a:rPr lang="en-US" sz="2000" b="1" dirty="0"/>
              <a:t>Which will #win ?</a:t>
            </a:r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Purple box is the warning from</a:t>
            </a:r>
          </a:p>
          <a:p>
            <a:r>
              <a:rPr lang="en-US" sz="2400" dirty="0"/>
              <a:t>the automated 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PUB’s TORs 2008-2018</a:t>
            </a:r>
            <a:br>
              <a:rPr lang="en-US" dirty="0"/>
            </a:br>
            <a:r>
              <a:rPr lang="en-US" sz="4000" i="1" dirty="0"/>
              <a:t>(based on LSR data)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42883801"/>
              </p:ext>
            </p:extLst>
          </p:nvPr>
        </p:nvGraphicFramePr>
        <p:xfrm>
          <a:off x="457200" y="1600200"/>
          <a:ext cx="81925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WEATHER BUREAU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ACADEMIA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 Size (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Areal Verification (15km)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Perimeter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r>
                        <a:rPr lang="en-US" baseline="0" dirty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Alarm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Critical Success</a:t>
                      </a:r>
                      <a:r>
                        <a:rPr lang="en-US" baseline="0" dirty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Did the weather </a:t>
            </a:r>
          </a:p>
          <a:p>
            <a:r>
              <a:rPr lang="en-US" dirty="0"/>
              <a:t>bureau #win?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Chapter 2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~ 25% of TOR/SVR Warnings are 4 sided</a:t>
            </a:r>
          </a:p>
          <a:p>
            <a:r>
              <a:rPr lang="en-US" dirty="0"/>
              <a:t>Only ~ 2 % of all SVR/TOR warnings are pure county retracements</a:t>
            </a:r>
          </a:p>
          <a:p>
            <a:r>
              <a:rPr lang="en-US" dirty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/>
              <a:t>SBWs have cut the size of warnings by over 60%, but the number of county based warnings has increased.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&amp; Archives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2191"/>
            <a:ext cx="4038600" cy="274197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shall we discuss?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ISU Soil Moisture Network</a:t>
            </a:r>
          </a:p>
          <a:p>
            <a:r>
              <a:rPr lang="en-US" dirty="0"/>
              <a:t>Converting Watches into Warnings</a:t>
            </a:r>
          </a:p>
          <a:p>
            <a:r>
              <a:rPr lang="en-US" dirty="0"/>
              <a:t>My standard ranting about storm based warnings </a:t>
            </a:r>
          </a:p>
          <a:p>
            <a:r>
              <a:rPr lang="en-US" dirty="0"/>
              <a:t>IEM archives and web tools that may help you out</a:t>
            </a:r>
          </a:p>
          <a:p>
            <a:pPr lvl="1"/>
            <a:r>
              <a:rPr lang="en-US" dirty="0"/>
              <a:t>IEM Cow</a:t>
            </a:r>
          </a:p>
          <a:p>
            <a:pPr lvl="1"/>
            <a:r>
              <a:rPr lang="en-US" dirty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Cow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Raccoon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are backfilled.</a:t>
            </a:r>
          </a:p>
          <a:p>
            <a:r>
              <a:rPr lang="en-US" dirty="0"/>
              <a:t>PUX imagery backfilled to!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99" y="1851197"/>
            <a:ext cx="6388787" cy="4150633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Storm Attribute Archive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1219200"/>
            <a:ext cx="7162794" cy="55710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Comparison, Here’s Miami KAMX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~200 Plot Types</a:t>
            </a:r>
            <a:br>
              <a:rPr lang="en-US" dirty="0"/>
            </a:br>
            <a:r>
              <a:rPr lang="en-US" dirty="0"/>
              <a:t>Almost all work for Colorado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7" cy="3028947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7" cy="302894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8" cy="6072980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#90</a:t>
            </a: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Archives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 to quickly view text products by center by date or range of dates (back to 1996, data coverage improves after 2001)</a:t>
            </a:r>
          </a:p>
          <a:p>
            <a:r>
              <a:rPr lang="en-US" dirty="0"/>
              <a:t>Processed SHEF archive back to 2010</a:t>
            </a:r>
          </a:p>
          <a:p>
            <a:r>
              <a:rPr lang="en-US" dirty="0" err="1"/>
              <a:t>Shapefile</a:t>
            </a:r>
            <a:r>
              <a:rPr lang="en-US" dirty="0"/>
              <a:t> download of VTEC warnings and Local Storm Reports</a:t>
            </a:r>
          </a:p>
          <a:p>
            <a:r>
              <a:rPr lang="en-US" dirty="0"/>
              <a:t>Nearly complete archive of ASOS/AWOS processed data and raw METARs, now including MADIS HFMETAR </a:t>
            </a:r>
          </a:p>
          <a:p>
            <a:r>
              <a:rPr lang="en-US" dirty="0"/>
              <a:t>Downloadable (atomic data) MOS archive since 2007</a:t>
            </a:r>
          </a:p>
          <a:p>
            <a:r>
              <a:rPr lang="en-US" dirty="0"/>
              <a:t>Search VTEC Archive / SPC Outlooks by Zone or by Point</a:t>
            </a:r>
          </a:p>
          <a:p>
            <a:r>
              <a:rPr lang="en-US" dirty="0"/>
              <a:t>Archived NWS WWA Map since 9 Apr 2013</a:t>
            </a:r>
          </a:p>
          <a:p>
            <a:r>
              <a:rPr lang="en-US" dirty="0"/>
              <a:t>View METAR reports within NPW-type products</a:t>
            </a:r>
          </a:p>
          <a:p>
            <a:r>
              <a:rPr lang="en-US" dirty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Time for Questions?</a:t>
            </a:r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Purpose of my maps is not to show </a:t>
            </a:r>
            <a:r>
              <a:rPr lang="en-US" sz="4000" dirty="0"/>
              <a:t>good/bad offices, but show local gradients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1" y="1524000"/>
            <a:ext cx="6827304" cy="5120478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ISU Soil moisture network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09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930DC-E5A4-4FB3-96A5-3109BACF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Iowa State University’s Network</a:t>
            </a:r>
          </a:p>
        </p:txBody>
      </p:sp>
      <p:pic>
        <p:nvPicPr>
          <p:cNvPr id="8" name="Content Placeholder 7" descr="A car driving down a dirt road&#10;&#10;Description automatically generated">
            <a:extLst>
              <a:ext uri="{FF2B5EF4-FFF2-40B4-BE49-F238E27FC236}">
                <a16:creationId xmlns:a16="http://schemas.microsoft.com/office/drawing/2014/main" id="{0C51EC86-A183-4A06-84D7-D04CC0C2AB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62308-9BDF-4F8E-BDA8-C5B078F3E9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26 stations located on farms and vineyards</a:t>
            </a:r>
          </a:p>
          <a:p>
            <a:pPr lvl="1"/>
            <a:r>
              <a:rPr lang="en-US" dirty="0"/>
              <a:t>10 foot tower</a:t>
            </a:r>
          </a:p>
          <a:p>
            <a:pPr lvl="1"/>
            <a:r>
              <a:rPr lang="en-US" dirty="0"/>
              <a:t>Most stations have soil temperature and moisture</a:t>
            </a:r>
          </a:p>
          <a:p>
            <a:r>
              <a:rPr lang="en-US" dirty="0"/>
              <a:t>The struggle has been real </a:t>
            </a:r>
            <a:r>
              <a:rPr lang="en-US" i="1" dirty="0"/>
              <a:t>(insert story here)</a:t>
            </a:r>
          </a:p>
        </p:txBody>
      </p:sp>
    </p:spTree>
    <p:extLst>
      <p:ext uri="{BB962C8B-B14F-4D97-AF65-F5344CB8AC3E}">
        <p14:creationId xmlns:p14="http://schemas.microsoft.com/office/powerpoint/2010/main" val="30324460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8012</TotalTime>
  <Words>1798</Words>
  <Application>Microsoft Office PowerPoint</Application>
  <PresentationFormat>On-screen Show (4:3)</PresentationFormat>
  <Paragraphs>315</Paragraphs>
  <Slides>69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Black</vt:lpstr>
      <vt:lpstr>Calibri</vt:lpstr>
      <vt:lpstr>Miriam Fixed</vt:lpstr>
      <vt:lpstr>Palace Script MT</vt:lpstr>
      <vt:lpstr>Times New Roman</vt:lpstr>
      <vt:lpstr>Office Theme</vt:lpstr>
      <vt:lpstr>The Weather Bureau &amp; The IEM: The Best of Friends!!!</vt:lpstr>
      <vt:lpstr>See something you don’t like?   Yell at me!</vt:lpstr>
      <vt:lpstr>Precious Memories…</vt:lpstr>
      <vt:lpstr>Time for Airing of Grievances</vt:lpstr>
      <vt:lpstr>My Unabridged History</vt:lpstr>
      <vt:lpstr>What shall we discuss?</vt:lpstr>
      <vt:lpstr>Purpose of my maps is not to show good/bad offices, but show local gradients</vt:lpstr>
      <vt:lpstr>ISU Soil moisture network</vt:lpstr>
      <vt:lpstr>Iowa State University’s Network</vt:lpstr>
      <vt:lpstr>Current Network Plans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Pueblo</vt:lpstr>
      <vt:lpstr>PowerPoint Presentation</vt:lpstr>
      <vt:lpstr>PowerPoint Presentation</vt:lpstr>
      <vt:lpstr>PowerPoint Presentation</vt:lpstr>
      <vt:lpstr>PowerPoint Presentation</vt:lpstr>
      <vt:lpstr>1 Oct 2007 – 15 Mar 2019: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PUB’s TORs 2008-2018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Colorado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291</cp:revision>
  <dcterms:created xsi:type="dcterms:W3CDTF">2011-03-15T14:09:51Z</dcterms:created>
  <dcterms:modified xsi:type="dcterms:W3CDTF">2020-02-18T15:20:08Z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